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64" r:id="rId4"/>
    <p:sldId id="532" r:id="rId5"/>
    <p:sldId id="305" r:id="rId6"/>
    <p:sldId id="311" r:id="rId7"/>
    <p:sldId id="306" r:id="rId8"/>
    <p:sldId id="327" r:id="rId9"/>
    <p:sldId id="308" r:id="rId10"/>
    <p:sldId id="328" r:id="rId11"/>
    <p:sldId id="310" r:id="rId12"/>
    <p:sldId id="315" r:id="rId13"/>
    <p:sldId id="316" r:id="rId14"/>
    <p:sldId id="325" r:id="rId15"/>
    <p:sldId id="317" r:id="rId16"/>
    <p:sldId id="319" r:id="rId17"/>
    <p:sldId id="336" r:id="rId18"/>
    <p:sldId id="329" r:id="rId19"/>
    <p:sldId id="320" r:id="rId20"/>
    <p:sldId id="321" r:id="rId21"/>
    <p:sldId id="323" r:id="rId22"/>
    <p:sldId id="324" r:id="rId23"/>
    <p:sldId id="326" r:id="rId24"/>
    <p:sldId id="318" r:id="rId25"/>
    <p:sldId id="33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signal = </a:t>
            </a:r>
            <a:r>
              <a:rPr lang="fr-FR" dirty="0" err="1"/>
              <a:t>sum</a:t>
            </a:r>
            <a:r>
              <a:rPr lang="fr-FR" dirty="0"/>
              <a:t>(i[x]*W[x])</a:t>
            </a:r>
          </a:p>
          <a:p>
            <a:r>
              <a:rPr lang="fr-FR" dirty="0"/>
              <a:t>Si f(signal) &gt; seuil (ou biais) alors le signal passe dans la sortie</a:t>
            </a:r>
          </a:p>
          <a:p>
            <a:r>
              <a:rPr lang="fr-FR" dirty="0"/>
              <a:t>f est souvent une tangente hyperbolique ou une sigmoïde</a:t>
            </a:r>
          </a:p>
          <a:p>
            <a:pPr lvl="1"/>
            <a:r>
              <a:rPr lang="fr-FR" dirty="0"/>
              <a:t>F = </a:t>
            </a:r>
            <a:r>
              <a:rPr lang="fr-FR" dirty="0" err="1"/>
              <a:t>math.tanh</a:t>
            </a:r>
            <a:endParaRPr lang="fr-FR" dirty="0"/>
          </a:p>
        </p:txBody>
      </p:sp>
      <p:pic>
        <p:nvPicPr>
          <p:cNvPr id="2050" name="Picture 2" descr="https://upload.wikimedia.org/wikipedia/commons/9/9d/Sigmo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9" y="3861049"/>
            <a:ext cx="2328193" cy="197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18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 d’activation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Elles permettent de déterminer si le signal passe ou non</a:t>
            </a:r>
          </a:p>
          <a:p>
            <a:pPr lvl="1"/>
            <a:r>
              <a:rPr lang="fr-FR" sz="2000" dirty="0"/>
              <a:t>Relu (</a:t>
            </a:r>
            <a:r>
              <a:rPr lang="fr-FR" sz="2000" dirty="0" err="1"/>
              <a:t>Rectified</a:t>
            </a:r>
            <a:r>
              <a:rPr lang="fr-FR" sz="2000" dirty="0"/>
              <a:t> Liner Unit), </a:t>
            </a:r>
            <a:r>
              <a:rPr lang="fr-FR" sz="2000" dirty="0" err="1"/>
              <a:t>LeakyRelu</a:t>
            </a:r>
            <a:endParaRPr lang="fr-FR" sz="2000" dirty="0"/>
          </a:p>
          <a:p>
            <a:pPr lvl="1"/>
            <a:r>
              <a:rPr lang="fr-FR" sz="2000" dirty="0" err="1"/>
              <a:t>Sigmoid</a:t>
            </a:r>
            <a:r>
              <a:rPr lang="fr-FR" sz="2000" dirty="0"/>
              <a:t>, Hard </a:t>
            </a:r>
            <a:r>
              <a:rPr lang="fr-FR" sz="2000" dirty="0" err="1"/>
              <a:t>Sigmoid</a:t>
            </a:r>
            <a:r>
              <a:rPr lang="fr-FR" sz="2000" dirty="0"/>
              <a:t>, </a:t>
            </a:r>
            <a:r>
              <a:rPr lang="fr-FR" sz="2000" dirty="0" err="1"/>
              <a:t>Tanh</a:t>
            </a:r>
            <a:endParaRPr lang="fr-FR" sz="2000" dirty="0"/>
          </a:p>
          <a:p>
            <a:pPr lvl="1"/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2780928"/>
            <a:ext cx="6329113" cy="32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(2,2,2)</a:t>
            </a:r>
          </a:p>
          <a:p>
            <a:pPr lvl="1"/>
            <a:r>
              <a:rPr lang="fr-FR" dirty="0"/>
              <a:t>2 inputs</a:t>
            </a:r>
          </a:p>
          <a:p>
            <a:pPr lvl="1"/>
            <a:r>
              <a:rPr lang="fr-FR" dirty="0"/>
              <a:t>2 </a:t>
            </a:r>
            <a:r>
              <a:rPr lang="fr-FR" dirty="0" err="1"/>
              <a:t>hiddens</a:t>
            </a:r>
            <a:endParaRPr lang="fr-FR" dirty="0"/>
          </a:p>
          <a:p>
            <a:pPr lvl="1"/>
            <a:r>
              <a:rPr lang="fr-FR" dirty="0"/>
              <a:t>2 outputs</a:t>
            </a:r>
          </a:p>
          <a:p>
            <a:r>
              <a:rPr lang="fr-FR" dirty="0"/>
              <a:t>Input [0.05, 0.1]</a:t>
            </a:r>
          </a:p>
          <a:p>
            <a:r>
              <a:rPr lang="fr-FR" dirty="0"/>
              <a:t>Output </a:t>
            </a:r>
            <a:r>
              <a:rPr lang="fr-FR" dirty="0" err="1"/>
              <a:t>target</a:t>
            </a:r>
            <a:r>
              <a:rPr lang="fr-FR" dirty="0"/>
              <a:t> [0.01, 0.99]</a:t>
            </a:r>
          </a:p>
          <a:p>
            <a:r>
              <a:rPr lang="fr-FR" dirty="0" err="1"/>
              <a:t>wx</a:t>
            </a:r>
            <a:r>
              <a:rPr lang="fr-FR" dirty="0"/>
              <a:t> = Poids</a:t>
            </a:r>
          </a:p>
          <a:p>
            <a:r>
              <a:rPr lang="fr-FR" dirty="0" err="1"/>
              <a:t>bx</a:t>
            </a:r>
            <a:r>
              <a:rPr lang="fr-FR" dirty="0"/>
              <a:t> = </a:t>
            </a:r>
            <a:r>
              <a:rPr lang="fr-FR" dirty="0" err="1"/>
              <a:t>Bias</a:t>
            </a:r>
            <a:r>
              <a:rPr lang="fr-FR" dirty="0"/>
              <a:t> (seuils)</a:t>
            </a:r>
          </a:p>
        </p:txBody>
      </p:sp>
      <p:pic>
        <p:nvPicPr>
          <p:cNvPr id="1028" name="Picture 4" descr="neural_network (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37" y="1556792"/>
            <a:ext cx="41529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94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Inférence</a:t>
            </a:r>
          </a:p>
        </p:txBody>
      </p:sp>
      <p:pic>
        <p:nvPicPr>
          <p:cNvPr id="4" name="Picture 4" descr="neural_network (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2060848"/>
            <a:ext cx="41529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10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résultats attendus sont 0.75 et 0.77</a:t>
            </a:r>
          </a:p>
          <a:p>
            <a:r>
              <a:rPr lang="fr-FR" dirty="0"/>
              <a:t>Le résultat obtenus est 0.01 et 0.99</a:t>
            </a:r>
          </a:p>
          <a:p>
            <a:r>
              <a:rPr lang="fr-FR" dirty="0"/>
              <a:t>Le </a:t>
            </a:r>
            <a:r>
              <a:rPr lang="fr-FR" dirty="0" err="1"/>
              <a:t>loss</a:t>
            </a:r>
            <a:r>
              <a:rPr lang="fr-FR" dirty="0"/>
              <a:t> (</a:t>
            </a:r>
            <a:r>
              <a:rPr lang="fr-FR" dirty="0" err="1"/>
              <a:t>mse</a:t>
            </a:r>
            <a:r>
              <a:rPr lang="fr-FR" dirty="0"/>
              <a:t>) est l’erreur quadratique soit</a:t>
            </a:r>
          </a:p>
          <a:p>
            <a:pPr lvl="1"/>
            <a:r>
              <a:rPr lang="fr-FR" dirty="0"/>
              <a:t>(0.75-0.01)**2 + (0.77-0.99)**2 = 0.51</a:t>
            </a:r>
          </a:p>
        </p:txBody>
      </p:sp>
    </p:spTree>
    <p:extLst>
      <p:ext uri="{BB962C8B-B14F-4D97-AF65-F5344CB8AC3E}">
        <p14:creationId xmlns:p14="http://schemas.microsoft.com/office/powerpoint/2010/main" val="180224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20E3D-21C9-416C-96C9-8368F624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Descente du gradient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3B3979-55A8-45D3-9A85-72BBA0F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fdW</a:t>
            </a:r>
            <a:r>
              <a:rPr lang="fr-FR" dirty="0"/>
              <a:t>(x) = (w * </a:t>
            </a:r>
            <a:r>
              <a:rPr lang="fr-FR" dirty="0" err="1"/>
              <a:t>loss</a:t>
            </a:r>
            <a:r>
              <a:rPr lang="fr-FR" dirty="0"/>
              <a:t> * </a:t>
            </a:r>
            <a:r>
              <a:rPr lang="fr-FR" dirty="0" err="1"/>
              <a:t>lr</a:t>
            </a:r>
            <a:r>
              <a:rPr lang="fr-FR" dirty="0"/>
              <a:t>) / (</a:t>
            </a:r>
            <a:r>
              <a:rPr lang="fr-FR" dirty="0" err="1"/>
              <a:t>faccel</a:t>
            </a:r>
            <a:r>
              <a:rPr lang="fr-FR" dirty="0"/>
              <a:t>(</a:t>
            </a:r>
            <a:r>
              <a:rPr lang="fr-FR" dirty="0" err="1"/>
              <a:t>momentum</a:t>
            </a:r>
            <a:r>
              <a:rPr lang="fr-FR" dirty="0"/>
              <a:t>) * </a:t>
            </a:r>
            <a:r>
              <a:rPr lang="fr-FR" dirty="0" err="1"/>
              <a:t>df</a:t>
            </a:r>
            <a:r>
              <a:rPr lang="fr-FR" dirty="0"/>
              <a:t>(x))</a:t>
            </a:r>
          </a:p>
          <a:p>
            <a:r>
              <a:rPr lang="fr-FR" dirty="0"/>
              <a:t>Stochastique = </a:t>
            </a:r>
            <a:r>
              <a:rPr lang="fr-FR" dirty="0" err="1"/>
              <a:t>random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lr</a:t>
            </a:r>
            <a:r>
              <a:rPr lang="fr-FR" dirty="0"/>
              <a:t> = Learning Rate [1</a:t>
            </a:r>
            <a:r>
              <a:rPr lang="fr-FR" baseline="30000" dirty="0"/>
              <a:t>e</a:t>
            </a:r>
            <a:r>
              <a:rPr lang="fr-FR" dirty="0"/>
              <a:t>-2, 1</a:t>
            </a:r>
            <a:r>
              <a:rPr lang="fr-FR" baseline="30000" dirty="0"/>
              <a:t>e</a:t>
            </a:r>
            <a:r>
              <a:rPr lang="fr-FR" dirty="0"/>
              <a:t>-5]</a:t>
            </a:r>
          </a:p>
          <a:p>
            <a:r>
              <a:rPr lang="fr-FR" dirty="0" err="1"/>
              <a:t>momentum</a:t>
            </a:r>
            <a:r>
              <a:rPr lang="fr-FR" dirty="0"/>
              <a:t> = </a:t>
            </a:r>
            <a:r>
              <a:rPr lang="fr-FR" dirty="0" err="1"/>
              <a:t>Nesterov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7084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  <a:p>
            <a:pPr lvl="1"/>
            <a:r>
              <a:rPr lang="fr-FR" dirty="0"/>
              <a:t>Algorithme RMS</a:t>
            </a:r>
          </a:p>
          <a:p>
            <a:pPr lvl="1"/>
            <a:r>
              <a:rPr lang="fr-FR" dirty="0" err="1"/>
              <a:t>dW</a:t>
            </a:r>
            <a:r>
              <a:rPr lang="fr-FR" dirty="0"/>
              <a:t> = </a:t>
            </a:r>
            <a:r>
              <a:rPr lang="fr-FR" dirty="0" err="1"/>
              <a:t>learningrate</a:t>
            </a:r>
            <a:r>
              <a:rPr lang="fr-FR" dirty="0"/>
              <a:t> * gradient(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</p:txBody>
      </p:sp>
      <p:pic>
        <p:nvPicPr>
          <p:cNvPr id="7170" name="Picture 2" descr="https://miro.medium.com/max/1500/0*oqm7QVnI9-inFGC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212977"/>
            <a:ext cx="6768752" cy="26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taux d’apprentissage résout le problème des minimums locaux</a:t>
            </a:r>
          </a:p>
          <a:p>
            <a:pPr lvl="1"/>
            <a:r>
              <a:rPr lang="fr-FR" dirty="0"/>
              <a:t>Entre 0.01 et 0.00001</a:t>
            </a:r>
          </a:p>
        </p:txBody>
      </p:sp>
      <p:pic>
        <p:nvPicPr>
          <p:cNvPr id="13314" name="Picture 2" descr="https://miro.medium.com/max/700/0*G8a4jCsMLJ7xNQ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83" y="1772817"/>
            <a:ext cx="3120281" cy="234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radient des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501008"/>
            <a:ext cx="4577354" cy="21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6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descente du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descente du gradient</a:t>
            </a:r>
          </a:p>
          <a:p>
            <a:pPr lvl="1"/>
            <a:r>
              <a:rPr lang="fr-FR" dirty="0"/>
              <a:t>Le changement de poids est alors effectué en remontant le réseaux</a:t>
            </a:r>
          </a:p>
          <a:p>
            <a:pPr lvl="1"/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5" name="Picture 8" descr="nn-calc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03" y="3284984"/>
            <a:ext cx="3752373" cy="30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2870/1*r_-1TKp8ylzWRl_ybjEhw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2" y="4440829"/>
            <a:ext cx="4125888" cy="7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8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9168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8</a:t>
            </a:r>
          </a:p>
          <a:p>
            <a:pPr eaLnBrk="1" hangingPunct="1"/>
            <a:r>
              <a:rPr lang="fr-FR" altLang="fr-FR" dirty="0"/>
              <a:t>Multi Layer Perceptron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8" y="5023446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31495" y="2132857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connecté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Synapse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liaison synaptique s’effectue par des neurotransmetteurs</a:t>
            </a:r>
          </a:p>
          <a:p>
            <a:endParaRPr lang="fr-FR" dirty="0"/>
          </a:p>
        </p:txBody>
      </p:sp>
      <p:pic>
        <p:nvPicPr>
          <p:cNvPr id="3074" name="Picture 2" descr="https://scr.sad.supinfo.com/articles/resources/214662/7923/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3" y="3645025"/>
            <a:ext cx="572452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8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Signal synaptique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L’ensemble des entrées sont multipliés à leurs poids puis sommés</a:t>
            </a:r>
          </a:p>
          <a:p>
            <a:r>
              <a:rPr lang="fr-FR" dirty="0"/>
              <a:t>signal = </a:t>
            </a:r>
            <a:r>
              <a:rPr lang="fr-FR" dirty="0" err="1"/>
              <a:t>sum</a:t>
            </a:r>
            <a:r>
              <a:rPr lang="fr-FR" dirty="0"/>
              <a:t>(i[x]*W[x])</a:t>
            </a:r>
          </a:p>
        </p:txBody>
      </p:sp>
    </p:spTree>
    <p:extLst>
      <p:ext uri="{BB962C8B-B14F-4D97-AF65-F5344CB8AC3E}">
        <p14:creationId xmlns:p14="http://schemas.microsoft.com/office/powerpoint/2010/main" val="63555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Perceptron:</a:t>
            </a:r>
          </a:p>
          <a:p>
            <a:pPr marL="0" indent="0">
              <a:buNone/>
            </a:pP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id:str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weigths:List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activationFn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self.id = id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self.weigths:List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weigths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self.activationFn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activationFn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self.output:float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None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self.inputs:List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 []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self.inputs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=[0 for _ in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self.weigths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signal(self)-&gt;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total =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([input *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for input,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 zip(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self.inputs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self.weigths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total</a:t>
            </a:r>
          </a:p>
        </p:txBody>
      </p:sp>
    </p:spTree>
    <p:extLst>
      <p:ext uri="{BB962C8B-B14F-4D97-AF65-F5344CB8AC3E}">
        <p14:creationId xmlns:p14="http://schemas.microsoft.com/office/powerpoint/2010/main" val="30268738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20510</TotalTime>
  <Words>594</Words>
  <Application>Microsoft Office PowerPoint</Application>
  <PresentationFormat>Grand écran</PresentationFormat>
  <Paragraphs>110</Paragraphs>
  <Slides>25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ML vs DL</vt:lpstr>
      <vt:lpstr>Neurone</vt:lpstr>
      <vt:lpstr>Synapse</vt:lpstr>
      <vt:lpstr>Perceptron</vt:lpstr>
      <vt:lpstr>Signal synaptique</vt:lpstr>
      <vt:lpstr>Perceptron</vt:lpstr>
      <vt:lpstr>Activation</vt:lpstr>
      <vt:lpstr>Les fonctions d’activation</vt:lpstr>
      <vt:lpstr>MLP</vt:lpstr>
      <vt:lpstr>Exemple 2x2x2</vt:lpstr>
      <vt:lpstr>Exemple simple</vt:lpstr>
      <vt:lpstr>Inférence</vt:lpstr>
      <vt:lpstr>Calcul du loss</vt:lpstr>
      <vt:lpstr>Descente du gradient</vt:lpstr>
      <vt:lpstr>Backpropagation</vt:lpstr>
      <vt:lpstr>Gradient d’erreur</vt:lpstr>
      <vt:lpstr>Changement du poids</vt:lpstr>
      <vt:lpstr>Learning rate</vt:lpstr>
      <vt:lpstr>La descente du gradient</vt:lpstr>
      <vt:lpstr>Backpropagation</vt:lpstr>
      <vt:lpstr>MLP Complexes</vt:lpstr>
      <vt:lpstr>Asymétrie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197</cp:revision>
  <dcterms:created xsi:type="dcterms:W3CDTF">2022-01-03T13:45:22Z</dcterms:created>
  <dcterms:modified xsi:type="dcterms:W3CDTF">2023-12-13T16:20:54Z</dcterms:modified>
</cp:coreProperties>
</file>